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2" r:id="rId2"/>
    <p:sldId id="487" r:id="rId3"/>
    <p:sldId id="496" r:id="rId4"/>
    <p:sldId id="489" r:id="rId5"/>
    <p:sldId id="498" r:id="rId6"/>
    <p:sldId id="494" r:id="rId7"/>
    <p:sldId id="495" r:id="rId8"/>
    <p:sldId id="497" r:id="rId9"/>
    <p:sldId id="256" r:id="rId10"/>
    <p:sldId id="280" r:id="rId11"/>
    <p:sldId id="267" r:id="rId12"/>
    <p:sldId id="271" r:id="rId13"/>
    <p:sldId id="283" r:id="rId14"/>
    <p:sldId id="285" r:id="rId15"/>
    <p:sldId id="499" r:id="rId16"/>
    <p:sldId id="491" r:id="rId17"/>
    <p:sldId id="492" r:id="rId18"/>
    <p:sldId id="286" r:id="rId19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294B"/>
    <a:srgbClr val="4B9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77" autoAdjust="0"/>
    <p:restoredTop sz="94670" autoAdjust="0"/>
  </p:normalViewPr>
  <p:slideViewPr>
    <p:cSldViewPr snapToGrid="0">
      <p:cViewPr varScale="1">
        <p:scale>
          <a:sx n="90" d="100"/>
          <a:sy n="90" d="100"/>
        </p:scale>
        <p:origin x="240" y="6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21261BD5-C5DC-4505-B016-2ABAADA45EB4}" type="datetimeFigureOut">
              <a:rPr lang="en-US" smtClean="0"/>
              <a:t>8/22/18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8797389F-EBF3-49D6-842F-F89F93F99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61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88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88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970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88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88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88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88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0482bca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40482bca4f_0_0:notes"/>
          <p:cNvSpPr txBox="1">
            <a:spLocks noGrp="1"/>
          </p:cNvSpPr>
          <p:nvPr>
            <p:ph type="body" idx="1"/>
          </p:nvPr>
        </p:nvSpPr>
        <p:spPr>
          <a:xfrm>
            <a:off x="698500" y="4467781"/>
            <a:ext cx="5588100" cy="3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950" tIns="46475" rIns="92950" bIns="46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40482bca4f_0_0:notes"/>
          <p:cNvSpPr txBox="1">
            <a:spLocks noGrp="1"/>
          </p:cNvSpPr>
          <p:nvPr>
            <p:ph type="sldNum" idx="12"/>
          </p:nvPr>
        </p:nvSpPr>
        <p:spPr>
          <a:xfrm>
            <a:off x="3956550" y="8817904"/>
            <a:ext cx="3026700" cy="4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950" tIns="46475" rIns="92950" bIns="464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"/>
            <a:ext cx="12192000" cy="68584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23" y="6117064"/>
            <a:ext cx="3151638" cy="460249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231355" y="3428786"/>
            <a:ext cx="6007100" cy="69373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31355" y="2250876"/>
            <a:ext cx="6806053" cy="5198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252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327" y="856527"/>
            <a:ext cx="10959931" cy="265343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327" y="3602037"/>
            <a:ext cx="10959931" cy="238207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anchor="ctr"/>
          <a:lstStyle/>
          <a:p>
            <a:fld id="{47DB329B-14D9-43E7-BAA9-5E3EC728655A}" type="datetime1">
              <a:rPr lang="en-US" smtClean="0"/>
              <a:t>8/22/18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69175" y="6094548"/>
            <a:ext cx="4849792" cy="626928"/>
          </a:xfrm>
        </p:spPr>
        <p:txBody>
          <a:bodyPr anchor="ctr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86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27" y="1493135"/>
            <a:ext cx="10959930" cy="453114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23F-0320-43A6-87F6-42979DD86688}" type="datetime1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4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7" y="821804"/>
            <a:ext cx="10959931" cy="374067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327" y="4589464"/>
            <a:ext cx="10959931" cy="140254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B100A-9F27-41C2-95B9-8E7A37B12CB8}" type="datetime1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87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6327" y="1480829"/>
            <a:ext cx="5393473" cy="450042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480829"/>
            <a:ext cx="5414057" cy="450042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9C38-043F-420C-A17C-FE0FC919E7D0}" type="datetime1">
              <a:rPr lang="en-US" smtClean="0"/>
              <a:t>8/22/18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9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6" y="825752"/>
            <a:ext cx="10729061" cy="6471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327" y="166765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327" y="2505075"/>
            <a:ext cx="5157787" cy="344390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40248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402484" cy="34439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27AE-0258-4C14-B740-FF462A917D52}" type="datetime1">
              <a:rPr lang="en-US" smtClean="0"/>
              <a:t>8/22/18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41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5EA2-3556-43B5-BE0E-1EA211523923}" type="datetime1">
              <a:rPr lang="en-US" smtClean="0"/>
              <a:t>8/22/18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67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F63C-034E-4DA7-99EC-B44679D3F7B7}" type="datetime1">
              <a:rPr lang="en-US" smtClean="0"/>
              <a:t>8/22/18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6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28" y="879676"/>
            <a:ext cx="4431808" cy="11777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879677"/>
            <a:ext cx="6172200" cy="50800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6327" y="2057399"/>
            <a:ext cx="4431809" cy="39023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7D4E-83B2-46CB-9289-A01EF8F9711F}" type="datetime1">
              <a:rPr lang="en-US" smtClean="0"/>
              <a:t>8/22/18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9615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1497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36751-ECAE-4ECE-9C87-22D4AF8FDC90}" type="datetime1">
              <a:rPr lang="en-US" smtClean="0"/>
              <a:t>8/22/18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6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E327D-51D2-4299-9675-726924149985}" type="datetime1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25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844953"/>
            <a:ext cx="2861358" cy="511478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6327" y="844953"/>
            <a:ext cx="7946173" cy="511478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86772-CFAB-4D81-988D-954BA436E7B6}" type="datetime1">
              <a:rPr lang="en-US" smtClean="0"/>
              <a:t>8/22/18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549B8-A934-4C45-9891-019DE2FC4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6327" y="847673"/>
            <a:ext cx="10959930" cy="519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326" y="1548458"/>
            <a:ext cx="10959931" cy="4451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6327" y="6094548"/>
            <a:ext cx="2955073" cy="626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282D3-62CA-4FAE-8DAF-6C6C4A8CECE7}" type="datetime1">
              <a:rPr lang="en-US" smtClean="0"/>
              <a:t>8/22/18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77955" y="6094547"/>
            <a:ext cx="4836090" cy="6269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094548"/>
            <a:ext cx="1910379" cy="626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549B8-A934-4C45-9891-019DE2FC4F4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534" y="6094547"/>
            <a:ext cx="1472532" cy="6269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6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4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August 20, 2018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1355" y="2002520"/>
            <a:ext cx="6806053" cy="519860"/>
          </a:xfrm>
        </p:spPr>
        <p:txBody>
          <a:bodyPr>
            <a:noAutofit/>
          </a:bodyPr>
          <a:lstStyle/>
          <a:p>
            <a:r>
              <a:rPr lang="en-US" sz="3600" dirty="0"/>
              <a:t>Intro to the BTC &amp; Tech Recruiting</a:t>
            </a:r>
          </a:p>
        </p:txBody>
      </p:sp>
    </p:spTree>
    <p:extLst>
      <p:ext uri="{BB962C8B-B14F-4D97-AF65-F5344CB8AC3E}">
        <p14:creationId xmlns:p14="http://schemas.microsoft.com/office/powerpoint/2010/main" val="293746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3"/>
          <p:cNvSpPr txBox="1">
            <a:spLocks/>
          </p:cNvSpPr>
          <p:nvPr/>
        </p:nvSpPr>
        <p:spPr>
          <a:xfrm>
            <a:off x="1142342" y="1385197"/>
            <a:ext cx="8412480" cy="7572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/>
              <a:buNone/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00" indent="-176400" algn="l" defTabSz="798513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President</a:t>
            </a: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1142342" y="766558"/>
            <a:ext cx="8412480" cy="427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Emily McAdams</a:t>
            </a:r>
          </a:p>
        </p:txBody>
      </p:sp>
      <p:pic>
        <p:nvPicPr>
          <p:cNvPr id="4" name="Picture 3" descr="Unknown.png"/>
          <p:cNvPicPr preferRelativeResize="0"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211" y="1887648"/>
            <a:ext cx="1640655" cy="15039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7563" y="1796068"/>
            <a:ext cx="6406381" cy="182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endParaRPr lang="en-US" sz="105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Hometown: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Chapel Hill, NC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MBA Concentration: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Operations Management, Data, Digital Analysis, and Technology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Undergraduate College/Major: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Cornell University, Electrical and Computer Engineering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 Job/Industry: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Software Engineer @ Cisco Systems/Tech</a:t>
            </a: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 </a:t>
            </a:r>
            <a:r>
              <a:rPr lang="en-US" sz="10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Emily_McAdams@kenan-flagler.unc.edu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2342" y="3745336"/>
            <a:ext cx="9125063" cy="2657119"/>
            <a:chOff x="624564" y="3314023"/>
            <a:chExt cx="8200784" cy="2412917"/>
          </a:xfrm>
        </p:grpSpPr>
        <p:grpSp>
          <p:nvGrpSpPr>
            <p:cNvPr id="7" name="Group 6"/>
            <p:cNvGrpSpPr/>
            <p:nvPr/>
          </p:nvGrpSpPr>
          <p:grpSpPr>
            <a:xfrm>
              <a:off x="624564" y="3314023"/>
              <a:ext cx="3864310" cy="2412917"/>
              <a:chOff x="374650" y="4037250"/>
              <a:chExt cx="1737360" cy="994119"/>
            </a:xfrm>
          </p:grpSpPr>
          <p:sp>
            <p:nvSpPr>
              <p:cNvPr id="11" name="Rectangle 10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Internship information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Internship: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Associate at Deloitte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Location: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Atlanta, Maine</a:t>
                </a:r>
              </a:p>
              <a:p>
                <a:pPr defTabSz="457200"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Highlights: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Taking a selfie with Hugh Jackman at the airport in Bangor, ME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Best Tip for Recruiting: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Perfect your elevator pitch! 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61038" y="3314023"/>
              <a:ext cx="3864310" cy="2412917"/>
              <a:chOff x="374650" y="4037250"/>
              <a:chExt cx="1737360" cy="994119"/>
            </a:xfrm>
          </p:grpSpPr>
          <p:sp>
            <p:nvSpPr>
              <p:cNvPr id="9" name="Rectangle 8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Fun Facts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Class at KFBS (so far):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Tech Strategy </a:t>
                </a: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TV Show: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Brooklyn 99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Chapel Hill Spot: </a:t>
                </a:r>
                <a:r>
                  <a:rPr lang="en-US" sz="1050" kern="0" dirty="0" err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BottleRev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(wine on tap!) and Med Deli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Ask me about…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The places to hang out in Durham</a:t>
                </a:r>
              </a:p>
              <a:p>
                <a:pPr defTabSz="457200">
                  <a:defRPr/>
                </a:pPr>
                <a:endParaRPr lang="en-US" sz="1050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6AE54FD-F517-D543-B860-AB48502FC0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40210" y="1796068"/>
            <a:ext cx="1640655" cy="164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5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3"/>
          <p:cNvSpPr txBox="1">
            <a:spLocks/>
          </p:cNvSpPr>
          <p:nvPr/>
        </p:nvSpPr>
        <p:spPr>
          <a:xfrm>
            <a:off x="1142342" y="1385197"/>
            <a:ext cx="8412480" cy="7572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/>
              <a:buNone/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00" indent="-176400" algn="l" defTabSz="798513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VP, Learning &amp; Development</a:t>
            </a: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1142342" y="766558"/>
            <a:ext cx="8412480" cy="427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Artur Oliveira</a:t>
            </a:r>
          </a:p>
        </p:txBody>
      </p:sp>
      <p:pic>
        <p:nvPicPr>
          <p:cNvPr id="4" name="Picture 3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71" y="1887648"/>
            <a:ext cx="1503934" cy="15039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7564" y="1796068"/>
            <a:ext cx="6159334" cy="182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endParaRPr lang="en-US" sz="105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Hometown: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Recife, Brazil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MBA Concentration: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Data, Digital Analysis, and Technology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Undergraduate College/Major: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University of Wisconsin - Madison, Management &amp; Human Resources, Spanish Linguistics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 Job/Industry: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 Manager @ Google</a:t>
            </a: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Artur_Oliveira@kenan-flagler.unc.edu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2342" y="3745336"/>
            <a:ext cx="9125063" cy="2657119"/>
            <a:chOff x="624564" y="3314023"/>
            <a:chExt cx="8200784" cy="2412917"/>
          </a:xfrm>
        </p:grpSpPr>
        <p:grpSp>
          <p:nvGrpSpPr>
            <p:cNvPr id="7" name="Group 6"/>
            <p:cNvGrpSpPr/>
            <p:nvPr/>
          </p:nvGrpSpPr>
          <p:grpSpPr>
            <a:xfrm>
              <a:off x="624564" y="3314023"/>
              <a:ext cx="3864310" cy="2412917"/>
              <a:chOff x="374650" y="4037250"/>
              <a:chExt cx="1737360" cy="994119"/>
            </a:xfrm>
          </p:grpSpPr>
          <p:sp>
            <p:nvSpPr>
              <p:cNvPr id="11" name="Rectangle 10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Internship information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Internship: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Senior Product Manager Intern at WebMD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Location: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Durham, NC</a:t>
                </a:r>
              </a:p>
              <a:p>
                <a:pPr defTabSz="457200"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Highlights: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Celebrating my grandparents’ 60</a:t>
                </a:r>
                <a:r>
                  <a:rPr lang="en-US" sz="1050" kern="0" baseline="300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anniversary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Best Tip for Recruiting: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Focus your resume on impact, not responsibilities 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61038" y="3314023"/>
              <a:ext cx="3864310" cy="2412917"/>
              <a:chOff x="374650" y="4037250"/>
              <a:chExt cx="1737360" cy="994119"/>
            </a:xfrm>
          </p:grpSpPr>
          <p:sp>
            <p:nvSpPr>
              <p:cNvPr id="9" name="Rectangle 8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Fun Facts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Class at KFBS (so far):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Data Analytics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TV Show: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House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Chapel Hill Spot: </a:t>
                </a:r>
                <a:r>
                  <a:rPr lang="en-US" sz="1050" kern="0" dirty="0" err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Kipos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Ask me about…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strategies for miles &amp; points travel</a:t>
                </a:r>
              </a:p>
              <a:p>
                <a:pPr defTabSz="457200">
                  <a:defRPr/>
                </a:pPr>
                <a:endParaRPr lang="en-US" sz="1050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9654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3"/>
          <p:cNvSpPr txBox="1">
            <a:spLocks/>
          </p:cNvSpPr>
          <p:nvPr/>
        </p:nvSpPr>
        <p:spPr>
          <a:xfrm>
            <a:off x="1142342" y="1385197"/>
            <a:ext cx="8412480" cy="7572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/>
              <a:buNone/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00" indent="-176400" algn="l" defTabSz="798513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VP, Learning &amp; Development</a:t>
            </a: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1142342" y="766558"/>
            <a:ext cx="8412480" cy="427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Andre Sakai</a:t>
            </a:r>
          </a:p>
        </p:txBody>
      </p:sp>
      <p:pic>
        <p:nvPicPr>
          <p:cNvPr id="4" name="Picture 3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71" y="1887648"/>
            <a:ext cx="1503934" cy="15039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7563" y="1796068"/>
            <a:ext cx="6406381" cy="182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endParaRPr lang="en-US" sz="105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Hometown: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Florianopolis, Brazil</a:t>
            </a: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MBA Concentration: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Marketing, Operations </a:t>
            </a:r>
            <a:r>
              <a:rPr lang="en-US" sz="10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Mgmt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Data, Digital Analysis, and Technology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Undergraduate College/Major: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Univ. Federal de Santa Catarina, BR / Business </a:t>
            </a:r>
            <a:r>
              <a:rPr lang="en-US" sz="10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Admn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 Job/Industry: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Entrepreneur, business owner </a:t>
            </a: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Andre_Sakai@Kenan-Flagler.unc.edu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2342" y="3745336"/>
            <a:ext cx="9125063" cy="2657119"/>
            <a:chOff x="624564" y="3314023"/>
            <a:chExt cx="8200784" cy="2412917"/>
          </a:xfrm>
        </p:grpSpPr>
        <p:grpSp>
          <p:nvGrpSpPr>
            <p:cNvPr id="7" name="Group 6"/>
            <p:cNvGrpSpPr/>
            <p:nvPr/>
          </p:nvGrpSpPr>
          <p:grpSpPr>
            <a:xfrm>
              <a:off x="624564" y="3314023"/>
              <a:ext cx="3864310" cy="2412917"/>
              <a:chOff x="374650" y="4037250"/>
              <a:chExt cx="1737360" cy="994119"/>
            </a:xfrm>
          </p:grpSpPr>
          <p:sp>
            <p:nvSpPr>
              <p:cNvPr id="11" name="Rectangle 10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Internship information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Internship: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Business Development at Dell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Location: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Austin, TX </a:t>
                </a:r>
              </a:p>
              <a:p>
                <a:pPr defTabSz="457200"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Highlights: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Food tour in a party bus around Austin!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Best Tip for Recruiting: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Perfect your elevator pitch! 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61038" y="3314023"/>
              <a:ext cx="3864310" cy="2412917"/>
              <a:chOff x="374650" y="4037250"/>
              <a:chExt cx="1737360" cy="994119"/>
            </a:xfrm>
          </p:grpSpPr>
          <p:sp>
            <p:nvSpPr>
              <p:cNvPr id="9" name="Rectangle 8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Fun Facts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Class at KFBS (so far):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Digital Operations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TV Show: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The Big Bang Theory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Chapel Hill Spot: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The Crunkleton (Cocktails) and Kipos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Ask me about…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Brazilian food, especially BBQ! </a:t>
                </a:r>
              </a:p>
              <a:p>
                <a:pPr defTabSz="457200">
                  <a:defRPr/>
                </a:pPr>
                <a:endParaRPr lang="en-US" sz="1050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7071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3"/>
          <p:cNvSpPr txBox="1">
            <a:spLocks/>
          </p:cNvSpPr>
          <p:nvPr/>
        </p:nvSpPr>
        <p:spPr>
          <a:xfrm>
            <a:off x="1142342" y="1385197"/>
            <a:ext cx="8412480" cy="7572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/>
              <a:buNone/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00" indent="-176400" algn="l" defTabSz="798513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VP, West Coast Relations</a:t>
            </a: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1142342" y="766558"/>
            <a:ext cx="8412480" cy="427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Snehita Peddi</a:t>
            </a:r>
          </a:p>
        </p:txBody>
      </p:sp>
      <p:pic>
        <p:nvPicPr>
          <p:cNvPr id="4" name="Picture 3" descr="Unknown.png"/>
          <p:cNvPicPr preferRelativeResize="0"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211" y="1887648"/>
            <a:ext cx="1640655" cy="15039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7563" y="1796068"/>
            <a:ext cx="6406381" cy="182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endParaRPr lang="en-US" sz="105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Hometown: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Hyderabad, India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MBA Concentration: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Data, Digital Analysis, and Technology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Undergraduate College/Major: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NIT Warangal, Computer Science and Engineering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 Job/Industry: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Software Engineer @ Microsoft</a:t>
            </a: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Snehita_Peddi@kenan-flagler.unc.edu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2342" y="3745336"/>
            <a:ext cx="9125063" cy="2657119"/>
            <a:chOff x="624564" y="3314023"/>
            <a:chExt cx="8200784" cy="2412917"/>
          </a:xfrm>
        </p:grpSpPr>
        <p:grpSp>
          <p:nvGrpSpPr>
            <p:cNvPr id="7" name="Group 6"/>
            <p:cNvGrpSpPr/>
            <p:nvPr/>
          </p:nvGrpSpPr>
          <p:grpSpPr>
            <a:xfrm>
              <a:off x="624564" y="3314023"/>
              <a:ext cx="3864310" cy="2412917"/>
              <a:chOff x="374650" y="4037250"/>
              <a:chExt cx="1737360" cy="994119"/>
            </a:xfrm>
          </p:grpSpPr>
          <p:sp>
            <p:nvSpPr>
              <p:cNvPr id="11" name="Rectangle 10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Internship information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Internship: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Associate at McKinsey &amp; Company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Location: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Atlanta</a:t>
                </a:r>
              </a:p>
              <a:p>
                <a:pPr defTabSz="457200"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Highlights: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Ocean kayaking in San Diego for a Summer conference</a:t>
                </a: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Best Tip for Recruiting: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Make full use of BCC and career mentor for cover letters and STAR stories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61038" y="3314023"/>
              <a:ext cx="3864310" cy="2412917"/>
              <a:chOff x="374650" y="4037250"/>
              <a:chExt cx="1737360" cy="994119"/>
            </a:xfrm>
          </p:grpSpPr>
          <p:sp>
            <p:nvSpPr>
              <p:cNvPr id="9" name="Rectangle 8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Fun Facts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Class at KFBS (so far):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Strategic Innovation</a:t>
                </a: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TV Show: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Friends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Chapel Hill Spot: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Spicy 9 </a:t>
                </a: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Ask me about… </a:t>
                </a:r>
                <a:r>
                  <a:rPr lang="en-US" sz="1050" ker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Travel stories</a:t>
                </a:r>
                <a:endParaRPr lang="en-US" sz="1050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endParaRPr lang="en-US" sz="1050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91AF0EF-8C49-4AAD-B924-098EB72FA9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143" y="1905907"/>
            <a:ext cx="1649723" cy="164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39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3"/>
          <p:cNvSpPr txBox="1">
            <a:spLocks/>
          </p:cNvSpPr>
          <p:nvPr/>
        </p:nvSpPr>
        <p:spPr>
          <a:xfrm>
            <a:off x="1142342" y="1385197"/>
            <a:ext cx="8412480" cy="7572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/>
              <a:buNone/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00" indent="-176400" algn="l" defTabSz="798513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VP, International Experience </a:t>
            </a: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1142342" y="766558"/>
            <a:ext cx="8412480" cy="427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Astha Bali</a:t>
            </a:r>
          </a:p>
        </p:txBody>
      </p:sp>
      <p:pic>
        <p:nvPicPr>
          <p:cNvPr id="4" name="Picture 3" descr="Unknown.png"/>
          <p:cNvPicPr preferRelativeResize="0"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211" y="1887648"/>
            <a:ext cx="1640655" cy="15039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7563" y="1796068"/>
            <a:ext cx="6406381" cy="182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endParaRPr lang="en-US" sz="105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Hometown: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Delhi, India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MBA Concentration: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Marketing; Data, Digital Analysis, and Technology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Undergraduate College/Major: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University of Delhi, Economics (Hons)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 Job/Industry: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Multiple roles @ Zomato (Indian </a:t>
            </a:r>
            <a:r>
              <a:rPr lang="en-US" sz="10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foodtech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unicorn)</a:t>
            </a: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Astha_Bali@kenan-flagler.unc.edu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2342" y="3745336"/>
            <a:ext cx="9125063" cy="2657119"/>
            <a:chOff x="624564" y="3314023"/>
            <a:chExt cx="8200784" cy="2412917"/>
          </a:xfrm>
        </p:grpSpPr>
        <p:grpSp>
          <p:nvGrpSpPr>
            <p:cNvPr id="7" name="Group 6"/>
            <p:cNvGrpSpPr/>
            <p:nvPr/>
          </p:nvGrpSpPr>
          <p:grpSpPr>
            <a:xfrm>
              <a:off x="624564" y="3314023"/>
              <a:ext cx="3864310" cy="2412917"/>
              <a:chOff x="374650" y="4037250"/>
              <a:chExt cx="1737360" cy="994119"/>
            </a:xfrm>
          </p:grpSpPr>
          <p:sp>
            <p:nvSpPr>
              <p:cNvPr id="11" name="Rectangle 10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Internship information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Internship: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Product Manager (RLD) at Amazon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Location: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Seattle, Washington</a:t>
                </a:r>
              </a:p>
              <a:p>
                <a:pPr defTabSz="457200"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Highlights: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Sharing my workplace with the dogs of Amazon! </a:t>
                </a: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Best Tip for Recruiting: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Understand the company culture and know the role that you are applying for! 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61038" y="3314023"/>
              <a:ext cx="3864310" cy="2412917"/>
              <a:chOff x="374650" y="4037250"/>
              <a:chExt cx="1737360" cy="994119"/>
            </a:xfrm>
          </p:grpSpPr>
          <p:sp>
            <p:nvSpPr>
              <p:cNvPr id="9" name="Rectangle 8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Fun Facts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Class at KFBS (so far):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STAR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TV Show: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Grey’s Anatomy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Chapel Hill Spot: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Spicy9 at Franklin Street and Pizzeria Toro at Durham</a:t>
                </a:r>
              </a:p>
              <a:p>
                <a:pPr defTabSz="457200"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Ask me about…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places to eat at Chapel Hill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Wingdings" panose="05000000000000000000" pitchFamily="2" charset="2"/>
                  </a:rPr>
                  <a:t></a:t>
                </a:r>
                <a:endParaRPr lang="en-US" sz="1050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endParaRPr lang="en-US" sz="1050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CA90932-E152-430E-B9B9-D0EBCFBE0EBB}"/>
              </a:ext>
            </a:extLst>
          </p:cNvPr>
          <p:cNvSpPr txBox="1"/>
          <p:nvPr/>
        </p:nvSpPr>
        <p:spPr>
          <a:xfrm rot="19605349">
            <a:off x="2118355" y="1927517"/>
            <a:ext cx="18762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100000"/>
            </a:pPr>
            <a:r>
              <a:rPr lang="en-US" sz="1400" b="1" dirty="0">
                <a:solidFill>
                  <a:schemeClr val="bg1"/>
                </a:solidFill>
              </a:rPr>
              <a:t>Insert headshot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663" y="1887648"/>
            <a:ext cx="1662203" cy="165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44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3"/>
          <p:cNvSpPr txBox="1">
            <a:spLocks/>
          </p:cNvSpPr>
          <p:nvPr/>
        </p:nvSpPr>
        <p:spPr>
          <a:xfrm>
            <a:off x="1142342" y="1385197"/>
            <a:ext cx="8412480" cy="7572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/>
              <a:buNone/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00" indent="-176400" algn="l" defTabSz="798513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VP, Local Corporate Relations</a:t>
            </a: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1142342" y="766558"/>
            <a:ext cx="8412480" cy="427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Kevin Stevens</a:t>
            </a:r>
          </a:p>
        </p:txBody>
      </p:sp>
      <p:pic>
        <p:nvPicPr>
          <p:cNvPr id="4" name="Picture 3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71" y="1887648"/>
            <a:ext cx="1503934" cy="15039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7563" y="1796068"/>
            <a:ext cx="6406381" cy="182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endParaRPr lang="en-US" sz="105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Hometown: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Bloomfield Hills, MI (Suburban Detroit)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MBA Concentration: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Marketing &amp; Data, Digital Analysis, and Technology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Undergraduate College/Major: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University of Dayton, Electrical Engineering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 Job/Industry: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Electrical Design Engineer @ NexSens Technology</a:t>
            </a: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Kevin_Stevens@kenan-flagler.unc.edu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2342" y="3745336"/>
            <a:ext cx="9125063" cy="2657119"/>
            <a:chOff x="624564" y="3314023"/>
            <a:chExt cx="8200784" cy="2412917"/>
          </a:xfrm>
        </p:grpSpPr>
        <p:grpSp>
          <p:nvGrpSpPr>
            <p:cNvPr id="7" name="Group 6"/>
            <p:cNvGrpSpPr/>
            <p:nvPr/>
          </p:nvGrpSpPr>
          <p:grpSpPr>
            <a:xfrm>
              <a:off x="624564" y="3314023"/>
              <a:ext cx="3864310" cy="2412917"/>
              <a:chOff x="374650" y="4037250"/>
              <a:chExt cx="1737360" cy="994119"/>
            </a:xfrm>
          </p:grpSpPr>
          <p:sp>
            <p:nvSpPr>
              <p:cNvPr id="11" name="Rectangle 10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Internship information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Internship: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Business Strategy – IoT @ Dell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Location: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Austin, Texas</a:t>
                </a:r>
              </a:p>
              <a:p>
                <a:pPr defTabSz="457200"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Highlights: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Tube float down the Comal river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Best Tip for Recruiting: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Start early and record your interactions diligently so you remember to follow up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61038" y="3314023"/>
              <a:ext cx="3864310" cy="2412917"/>
              <a:chOff x="374650" y="4037250"/>
              <a:chExt cx="1737360" cy="994119"/>
            </a:xfrm>
          </p:grpSpPr>
          <p:sp>
            <p:nvSpPr>
              <p:cNvPr id="9" name="Rectangle 8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Fun Facts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Class at KFBS (so far):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Tech Strategy </a:t>
                </a: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TV Show: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Survivor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Chapel Hill Spot: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Backbar @ TOPO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Ask me about…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Tennis club or legacy cup events</a:t>
                </a:r>
              </a:p>
              <a:p>
                <a:pPr defTabSz="457200">
                  <a:defRPr/>
                </a:pPr>
                <a:endParaRPr lang="en-US" sz="1050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40015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3"/>
          <p:cNvSpPr txBox="1">
            <a:spLocks/>
          </p:cNvSpPr>
          <p:nvPr/>
        </p:nvSpPr>
        <p:spPr>
          <a:xfrm>
            <a:off x="1142342" y="1385197"/>
            <a:ext cx="8412480" cy="7572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/>
              <a:buNone/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64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00" indent="-176400" algn="l" defTabSz="798513" rtl="0" eaLnBrk="1" latinLnBrk="0" hangingPunct="1"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Verdana" panose="020B0604030504040204" pitchFamily="34" charset="0"/>
              <a:buChar char="−"/>
              <a:tabLst/>
              <a:def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800" indent="-1764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Font typeface="Verdana" panose="020B0604030504040204" pitchFamily="34" charset="0"/>
              <a:buChar char="−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VP, Finance</a:t>
            </a: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1142342" y="766558"/>
            <a:ext cx="8412480" cy="427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Josh Jessell</a:t>
            </a:r>
          </a:p>
        </p:txBody>
      </p:sp>
      <p:pic>
        <p:nvPicPr>
          <p:cNvPr id="4" name="Picture 3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71" y="1887648"/>
            <a:ext cx="1503934" cy="15039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7563" y="1796068"/>
            <a:ext cx="6406381" cy="182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endParaRPr lang="en-US" sz="105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Hometown: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Hillsborough, NC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MBA Concentration: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Consulting / Marketing, Data, Digital Analysis, and Technology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Undergraduate College/Major: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Juniata College, Information Technology and Investing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 Job/Industry: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Systems Engineer @ Fidelity Investments</a:t>
            </a: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 </a:t>
            </a:r>
            <a:r>
              <a:rPr lang="en-US" sz="10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Joshua_Jessell@kenan-flagler.unc.edu</a:t>
            </a:r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5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2342" y="3745336"/>
            <a:ext cx="9125063" cy="2657119"/>
            <a:chOff x="624564" y="3314023"/>
            <a:chExt cx="8200784" cy="2412917"/>
          </a:xfrm>
        </p:grpSpPr>
        <p:grpSp>
          <p:nvGrpSpPr>
            <p:cNvPr id="7" name="Group 6"/>
            <p:cNvGrpSpPr/>
            <p:nvPr/>
          </p:nvGrpSpPr>
          <p:grpSpPr>
            <a:xfrm>
              <a:off x="624564" y="3314023"/>
              <a:ext cx="3864310" cy="2412917"/>
              <a:chOff x="374650" y="4037250"/>
              <a:chExt cx="1737360" cy="994119"/>
            </a:xfrm>
          </p:grpSpPr>
          <p:sp>
            <p:nvSpPr>
              <p:cNvPr id="11" name="Rectangle 10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Internship information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Internship: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Corporate Innovation Intern at Eastman Chemical Company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Location: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Kingsport, TN</a:t>
                </a:r>
              </a:p>
              <a:p>
                <a:pPr defTabSz="457200"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Summer Highlights: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Visiting Asheville and getting to tour the company private jets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Best Tip for Recruiting: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Stay confident in the interview room, you know you better than anyone else.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961038" y="3314023"/>
              <a:ext cx="3864310" cy="2412917"/>
              <a:chOff x="374650" y="4037250"/>
              <a:chExt cx="1737360" cy="994119"/>
            </a:xfrm>
          </p:grpSpPr>
          <p:sp>
            <p:nvSpPr>
              <p:cNvPr id="9" name="Rectangle 8"/>
              <p:cNvSpPr/>
              <p:nvPr/>
            </p:nvSpPr>
            <p:spPr bwMode="gray">
              <a:xfrm>
                <a:off x="374650" y="4037250"/>
                <a:ext cx="1737360" cy="144333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lIns="91440" tIns="91440" rIns="91440" bIns="91440" rtlCol="0" anchor="ctr"/>
              <a:lstStyle/>
              <a:p>
                <a:pPr algn="ctr" defTabSz="457200">
                  <a:defRPr/>
                </a:pPr>
                <a:r>
                  <a:rPr lang="en-US" sz="1050" b="1" kern="0" cap="small" dirty="0">
                    <a:solidFill>
                      <a:prstClr val="whit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Fun Facts</a:t>
                </a:r>
              </a:p>
            </p:txBody>
          </p:sp>
          <p:sp>
            <p:nvSpPr>
              <p:cNvPr id="10" name="Rectangle 9"/>
              <p:cNvSpPr/>
              <p:nvPr/>
            </p:nvSpPr>
            <p:spPr bwMode="gray">
              <a:xfrm>
                <a:off x="374650" y="4181583"/>
                <a:ext cx="1737360" cy="849786"/>
              </a:xfrm>
              <a:prstGeom prst="rect">
                <a:avLst/>
              </a:prstGeom>
              <a:solidFill>
                <a:srgbClr val="EAEAE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91440" rIns="91440" bIns="91440" rtlCol="0" anchor="t" anchorCtr="0"/>
              <a:lstStyle/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Class at KFBS (so far):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Tech Strategy </a:t>
                </a: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TV Show: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Breaking Bad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defTabSz="457200">
                  <a:defRPr/>
                </a:pP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Favorite Chapel Hill Spot: </a:t>
                </a:r>
                <a:r>
                  <a:rPr lang="en-US" sz="1050" kern="0" dirty="0" err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Pantana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Bobs and Cosmic Cantina (usually following one another)</a:t>
                </a: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endParaRPr lang="en-US" sz="105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171450" indent="-171450" defTabSz="457200">
                  <a:buFont typeface="Wingdings" panose="05000000000000000000" pitchFamily="2" charset="2"/>
                  <a:buChar char="§"/>
                  <a:defRPr/>
                </a:pPr>
                <a:r>
                  <a:rPr lang="en-US" sz="105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Ask me about… </a:t>
                </a:r>
                <a:r>
                  <a:rPr lang="en-US" sz="1050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The STAR Program and why you should apply!</a:t>
                </a:r>
              </a:p>
              <a:p>
                <a:pPr defTabSz="457200">
                  <a:defRPr/>
                </a:pPr>
                <a:endParaRPr lang="en-US" sz="1050" kern="0" dirty="0">
                  <a:solidFill>
                    <a:srgbClr val="58595B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1362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/>
        </p:nvSpPr>
        <p:spPr>
          <a:xfrm>
            <a:off x="1218542" y="1370009"/>
            <a:ext cx="8412600" cy="7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VP, Communications</a:t>
            </a:r>
            <a:endParaRPr dirty="0"/>
          </a:p>
        </p:txBody>
      </p:sp>
      <p:sp>
        <p:nvSpPr>
          <p:cNvPr id="97" name="Google Shape;97;p14"/>
          <p:cNvSpPr txBox="1"/>
          <p:nvPr/>
        </p:nvSpPr>
        <p:spPr>
          <a:xfrm>
            <a:off x="1142342" y="774933"/>
            <a:ext cx="8412600" cy="4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</a:pPr>
            <a:r>
              <a:rPr lang="en-US" sz="3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Priyanka Nanda</a:t>
            </a:r>
            <a:endParaRPr/>
          </a:p>
        </p:txBody>
      </p:sp>
      <p:grpSp>
        <p:nvGrpSpPr>
          <p:cNvPr id="98" name="Google Shape;98;p14"/>
          <p:cNvGrpSpPr/>
          <p:nvPr/>
        </p:nvGrpSpPr>
        <p:grpSpPr>
          <a:xfrm>
            <a:off x="6374692" y="2881175"/>
            <a:ext cx="4299593" cy="3573791"/>
            <a:chOff x="5395438" y="1390245"/>
            <a:chExt cx="3864108" cy="4919189"/>
          </a:xfrm>
        </p:grpSpPr>
        <p:grpSp>
          <p:nvGrpSpPr>
            <p:cNvPr id="99" name="Google Shape;99;p14"/>
            <p:cNvGrpSpPr/>
            <p:nvPr/>
          </p:nvGrpSpPr>
          <p:grpSpPr>
            <a:xfrm>
              <a:off x="5395438" y="3896302"/>
              <a:ext cx="3864103" cy="2413133"/>
              <a:chOff x="569964" y="4277133"/>
              <a:chExt cx="1737300" cy="994204"/>
            </a:xfrm>
          </p:grpSpPr>
          <p:sp>
            <p:nvSpPr>
              <p:cNvPr id="100" name="Google Shape;100;p14"/>
              <p:cNvSpPr/>
              <p:nvPr/>
            </p:nvSpPr>
            <p:spPr>
              <a:xfrm>
                <a:off x="569964" y="4277133"/>
                <a:ext cx="1737300" cy="144300"/>
              </a:xfrm>
              <a:prstGeom prst="rect">
                <a:avLst/>
              </a:prstGeom>
              <a:solidFill>
                <a:srgbClr val="FBBC05"/>
              </a:solidFill>
              <a:ln w="2540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 b="1" cap="small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Fun Facts</a:t>
                </a:r>
                <a:endParaRPr/>
              </a:p>
            </p:txBody>
          </p:sp>
          <p:sp>
            <p:nvSpPr>
              <p:cNvPr id="101" name="Google Shape;101;p14"/>
              <p:cNvSpPr/>
              <p:nvPr/>
            </p:nvSpPr>
            <p:spPr>
              <a:xfrm>
                <a:off x="569964" y="4421437"/>
                <a:ext cx="1737300" cy="849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171450" marR="0" lvl="0" indent="-1714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Char char="▪"/>
                </a:pP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Favorite Class at KFBS (so far): </a:t>
                </a: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Strategic Innovation</a:t>
                </a: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 </a:t>
                </a:r>
                <a:endParaRPr/>
              </a:p>
              <a:p>
                <a:pPr marL="171450" marR="0" lvl="0" indent="-104775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None/>
                </a:pPr>
                <a:endParaRPr sz="1050" b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171450" marR="0" lvl="0" indent="-1714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Char char="▪"/>
                </a:pP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Favorite Hobbies: </a:t>
                </a: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Dancing, Hiking, Swimming</a:t>
                </a:r>
                <a:endParaRPr sz="105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 </a:t>
                </a:r>
                <a:endParaRPr sz="1050" b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171450" marR="0" lvl="0" indent="-1714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Char char="▪"/>
                </a:pP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Favorite Spot: </a:t>
                </a: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Maple View Farm Ice Cream</a:t>
                </a: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 </a:t>
                </a:r>
                <a:endParaRPr sz="105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171450" marR="0" lvl="0" indent="-1714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Char char="▪"/>
                </a:pP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Ask me about… </a:t>
                </a: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Tech, Travel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solidFill>
                    <a:srgbClr val="58595B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102" name="Google Shape;102;p14"/>
            <p:cNvGrpSpPr/>
            <p:nvPr/>
          </p:nvGrpSpPr>
          <p:grpSpPr>
            <a:xfrm>
              <a:off x="5395443" y="1390245"/>
              <a:ext cx="3864103" cy="2444103"/>
              <a:chOff x="2519644" y="3244644"/>
              <a:chExt cx="1737300" cy="1006964"/>
            </a:xfrm>
          </p:grpSpPr>
          <p:sp>
            <p:nvSpPr>
              <p:cNvPr id="103" name="Google Shape;103;p14"/>
              <p:cNvSpPr/>
              <p:nvPr/>
            </p:nvSpPr>
            <p:spPr>
              <a:xfrm>
                <a:off x="2519644" y="3401708"/>
                <a:ext cx="1737300" cy="849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171450" marR="0" lvl="0" indent="-1714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Char char="▪"/>
                </a:pP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Summer Internship: </a:t>
                </a: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PTM, Google</a:t>
                </a:r>
                <a:endParaRPr sz="1050" b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171450" marR="0" lvl="0" indent="-104775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None/>
                </a:pPr>
                <a:endParaRPr sz="1050" b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171450" marR="0" lvl="0" indent="-1714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Char char="▪"/>
                </a:pP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Location: </a:t>
                </a: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Mountain View, California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 b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171450" marR="0" lvl="0" indent="-1714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Char char="▪"/>
                </a:pP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Summer Highlights: </a:t>
                </a: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ML, TGIF, and free everything</a:t>
                </a:r>
                <a:endParaRPr sz="1050" b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171450" marR="0" lvl="0" indent="-104775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None/>
                </a:pPr>
                <a:endParaRPr sz="1050" b="1">
                  <a:solidFill>
                    <a:srgbClr val="58595B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  <a:p>
                <a:pPr marL="171450" marR="0" lvl="0" indent="-1714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50"/>
                  <a:buFont typeface="Noto Sans Symbols"/>
                  <a:buChar char="▪"/>
                </a:pPr>
                <a:r>
                  <a:rPr lang="en-US" sz="1050" b="1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Best Tip for Recruiting: </a:t>
                </a:r>
                <a:r>
                  <a:rPr lang="en-US" sz="1050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Play to your strengths</a:t>
                </a:r>
                <a:endParaRPr/>
              </a:p>
            </p:txBody>
          </p:sp>
          <p:sp>
            <p:nvSpPr>
              <p:cNvPr id="104" name="Google Shape;104;p14"/>
              <p:cNvSpPr/>
              <p:nvPr/>
            </p:nvSpPr>
            <p:spPr>
              <a:xfrm>
                <a:off x="2519644" y="3244644"/>
                <a:ext cx="1737300" cy="144300"/>
              </a:xfrm>
              <a:prstGeom prst="rect">
                <a:avLst/>
              </a:prstGeom>
              <a:solidFill>
                <a:srgbClr val="34A8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 b="1" cap="small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Internship information</a:t>
                </a:r>
                <a:endParaRPr/>
              </a:p>
            </p:txBody>
          </p:sp>
        </p:grpSp>
      </p:grpSp>
      <p:sp>
        <p:nvSpPr>
          <p:cNvPr id="105" name="Google Shape;105;p14"/>
          <p:cNvSpPr/>
          <p:nvPr/>
        </p:nvSpPr>
        <p:spPr>
          <a:xfrm>
            <a:off x="6348897" y="835350"/>
            <a:ext cx="4919100" cy="18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05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Hometown:</a:t>
            </a:r>
            <a:r>
              <a:rPr lang="en-US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Mumbai, India</a:t>
            </a: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MBA Concentration: </a:t>
            </a:r>
            <a:r>
              <a:rPr lang="en-US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Marketing</a:t>
            </a: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Education </a:t>
            </a: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527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Verdana"/>
              <a:buChar char="●"/>
            </a:pPr>
            <a:r>
              <a:rPr lang="en-US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MS Computer Science, University of California, San Diego, USA</a:t>
            </a: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2952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Verdana"/>
              <a:buChar char="●"/>
            </a:pPr>
            <a:r>
              <a:rPr lang="en-US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BE Computer Engineering, University of Mumbai, India</a:t>
            </a: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Previous Job/Industry: </a:t>
            </a:r>
            <a:r>
              <a:rPr lang="en-US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Software Developer, OSIsoft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Email: </a:t>
            </a:r>
            <a:r>
              <a:rPr lang="en-US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Priyanka_Nanda@kenan-flagler.unc.edu</a:t>
            </a: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6" name="Google Shape;106;p14"/>
          <p:cNvPicPr preferRelativeResize="0"/>
          <p:nvPr/>
        </p:nvPicPr>
        <p:blipFill rotWithShape="1">
          <a:blip r:embed="rId3">
            <a:alphaModFix/>
          </a:blip>
          <a:srcRect l="1980" t="20197" r="52796"/>
          <a:stretch/>
        </p:blipFill>
        <p:spPr>
          <a:xfrm>
            <a:off x="1218550" y="1970475"/>
            <a:ext cx="4299576" cy="4267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66682" y="920509"/>
            <a:ext cx="10959930" cy="519860"/>
          </a:xfrm>
        </p:spPr>
        <p:txBody>
          <a:bodyPr>
            <a:noAutofit/>
          </a:bodyPr>
          <a:lstStyle/>
          <a:p>
            <a:r>
              <a:rPr lang="en-US" altLang="en-US" sz="4000" dirty="0"/>
              <a:t>The Role of BTC in Tech Recruiting</a:t>
            </a:r>
          </a:p>
        </p:txBody>
      </p:sp>
      <p:sp>
        <p:nvSpPr>
          <p:cNvPr id="1638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40E9F1-4551-4C97-AED1-3424055A6CB9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6E911C-A68C-1340-9B24-E2DB36406E08}"/>
              </a:ext>
            </a:extLst>
          </p:cNvPr>
          <p:cNvSpPr txBox="1"/>
          <p:nvPr/>
        </p:nvSpPr>
        <p:spPr>
          <a:xfrm>
            <a:off x="366682" y="1570233"/>
            <a:ext cx="964474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Collaborate closely with C&amp;L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14 Career Lab Sessions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Learn More About Tech: Training Tech’ Sessions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C&amp;L sessions: ‘Breaking into Tech’, ‘Roles in Tech’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Improve Your Skills Workshops: ‘Resume Walks’, ‘Informational Interview Practice’, and more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Alumni panels &amp; other tech-related events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2Y Coffee Chats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Network with 2Ys who recruited &amp; interned in Tech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Mock interviews, practice informational calls, resume reviews, and more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Alumni Connections &amp; Mentoring Programs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Connect BTC members with alumni at top tech companies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Mentorship Programs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International Student Support</a:t>
            </a:r>
          </a:p>
        </p:txBody>
      </p:sp>
    </p:spTree>
    <p:extLst>
      <p:ext uri="{BB962C8B-B14F-4D97-AF65-F5344CB8AC3E}">
        <p14:creationId xmlns:p14="http://schemas.microsoft.com/office/powerpoint/2010/main" val="1869066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585526" y="758452"/>
            <a:ext cx="10990439" cy="51986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Locations for Tech Internships | Total 58 Internships</a:t>
            </a:r>
          </a:p>
        </p:txBody>
      </p:sp>
      <p:sp>
        <p:nvSpPr>
          <p:cNvPr id="1024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52880A-A5F1-4F4A-83F4-8B8216D47FE5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200" y="4335463"/>
            <a:ext cx="8610600" cy="150971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90700" y="1289051"/>
            <a:ext cx="8610600" cy="150971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46" name="Picture 9" descr="Image result for map of u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378" y="1333666"/>
            <a:ext cx="8915400" cy="510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349" y="1608166"/>
            <a:ext cx="1181795" cy="39931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222" y="3950443"/>
            <a:ext cx="1103767" cy="58499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26" y="1891303"/>
            <a:ext cx="1486008" cy="54831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040" y="5643693"/>
            <a:ext cx="763455" cy="76345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422" y="5010288"/>
            <a:ext cx="1261793" cy="5185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437" y="2829626"/>
            <a:ext cx="1243471" cy="59168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595A2A-41F3-4DAA-974C-A160A6FB8F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041" y="3002916"/>
            <a:ext cx="1217402" cy="405395"/>
          </a:xfrm>
          <a:prstGeom prst="rect">
            <a:avLst/>
          </a:prstGeom>
        </p:spPr>
      </p:pic>
      <p:pic>
        <p:nvPicPr>
          <p:cNvPr id="1026" name="Picture 2" descr="Image result for hp logo png">
            <a:extLst>
              <a:ext uri="{FF2B5EF4-FFF2-40B4-BE49-F238E27FC236}">
                <a16:creationId xmlns:a16="http://schemas.microsoft.com/office/drawing/2014/main" id="{A12EFC40-09CB-4498-8563-1BB7DEE14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062" y="4809721"/>
            <a:ext cx="1035454" cy="103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redhat logo png">
            <a:extLst>
              <a:ext uri="{FF2B5EF4-FFF2-40B4-BE49-F238E27FC236}">
                <a16:creationId xmlns:a16="http://schemas.microsoft.com/office/drawing/2014/main" id="{8440AEFB-2B36-4FEC-A8AD-249B3653C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931" y="3629945"/>
            <a:ext cx="655076" cy="65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ap logo png">
            <a:extLst>
              <a:ext uri="{FF2B5EF4-FFF2-40B4-BE49-F238E27FC236}">
                <a16:creationId xmlns:a16="http://schemas.microsoft.com/office/drawing/2014/main" id="{6C1CF006-0FE3-42FB-A82C-6BA6170FB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209" y="4348466"/>
            <a:ext cx="931730" cy="46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adobe png">
            <a:extLst>
              <a:ext uri="{FF2B5EF4-FFF2-40B4-BE49-F238E27FC236}">
                <a16:creationId xmlns:a16="http://schemas.microsoft.com/office/drawing/2014/main" id="{7F679E40-802F-48E6-9639-90222856C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069" y="2734149"/>
            <a:ext cx="763455" cy="87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169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65722" y="872497"/>
            <a:ext cx="10959930" cy="51986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/>
              <a:t>Tech Recruiting Timeline</a:t>
            </a:r>
          </a:p>
        </p:txBody>
      </p:sp>
      <p:sp>
        <p:nvSpPr>
          <p:cNvPr id="1536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C42015-97CD-4973-AA9E-245FFFDC3227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9601" y="1375387"/>
            <a:ext cx="9144000" cy="5321146"/>
            <a:chOff x="1524000" y="1204915"/>
            <a:chExt cx="9144000" cy="5321146"/>
          </a:xfrm>
        </p:grpSpPr>
        <p:pic>
          <p:nvPicPr>
            <p:cNvPr id="15364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90"/>
            <a:stretch/>
          </p:blipFill>
          <p:spPr bwMode="auto">
            <a:xfrm>
              <a:off x="1524000" y="1204915"/>
              <a:ext cx="9144000" cy="5321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2525483" y="2638040"/>
              <a:ext cx="2275115" cy="47527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320142" y="4468270"/>
              <a:ext cx="2220686" cy="498179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35C2AC-F542-8542-B231-0FEE27281FEF}"/>
                </a:ext>
              </a:extLst>
            </p:cNvPr>
            <p:cNvSpPr/>
            <p:nvPr/>
          </p:nvSpPr>
          <p:spPr>
            <a:xfrm>
              <a:off x="3320142" y="5719482"/>
              <a:ext cx="3875315" cy="535292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39A93E4-A5FA-A84F-954A-6604152E64CA}"/>
                </a:ext>
              </a:extLst>
            </p:cNvPr>
            <p:cNvSpPr/>
            <p:nvPr/>
          </p:nvSpPr>
          <p:spPr>
            <a:xfrm>
              <a:off x="5257798" y="2875676"/>
              <a:ext cx="2743201" cy="237637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1AA72BD-2CA5-B243-A6F9-6F73E7ED9CE6}"/>
                </a:ext>
              </a:extLst>
            </p:cNvPr>
            <p:cNvSpPr/>
            <p:nvPr/>
          </p:nvSpPr>
          <p:spPr>
            <a:xfrm>
              <a:off x="5268684" y="2373119"/>
              <a:ext cx="2743201" cy="237637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9A9142-7E19-F24D-B201-ED22E776174B}"/>
                </a:ext>
              </a:extLst>
            </p:cNvPr>
            <p:cNvSpPr/>
            <p:nvPr/>
          </p:nvSpPr>
          <p:spPr>
            <a:xfrm>
              <a:off x="7554684" y="4468270"/>
              <a:ext cx="2743201" cy="237637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777BAE4-8DB9-8648-9FA6-DFB256FD5809}"/>
              </a:ext>
            </a:extLst>
          </p:cNvPr>
          <p:cNvSpPr/>
          <p:nvPr/>
        </p:nvSpPr>
        <p:spPr>
          <a:xfrm>
            <a:off x="8346636" y="1375387"/>
            <a:ext cx="3091542" cy="105591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BTC Provides</a:t>
            </a:r>
          </a:p>
        </p:txBody>
      </p:sp>
    </p:spTree>
    <p:extLst>
      <p:ext uri="{BB962C8B-B14F-4D97-AF65-F5344CB8AC3E}">
        <p14:creationId xmlns:p14="http://schemas.microsoft.com/office/powerpoint/2010/main" val="767000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65722" y="873343"/>
            <a:ext cx="10959930" cy="51986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/>
              <a:t>Tech Recruiting Timeline</a:t>
            </a:r>
          </a:p>
        </p:txBody>
      </p:sp>
      <p:sp>
        <p:nvSpPr>
          <p:cNvPr id="1536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C42015-97CD-4973-AA9E-245FFFDC3227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16034" y="1381954"/>
            <a:ext cx="9144000" cy="5326996"/>
            <a:chOff x="1524000" y="1204915"/>
            <a:chExt cx="9144000" cy="5326996"/>
          </a:xfrm>
        </p:grpSpPr>
        <p:pic>
          <p:nvPicPr>
            <p:cNvPr id="15364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1"/>
            <a:stretch/>
          </p:blipFill>
          <p:spPr bwMode="auto">
            <a:xfrm>
              <a:off x="1524000" y="1204915"/>
              <a:ext cx="9144000" cy="5326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8551E54-B972-8D41-8337-D0B9686C03F1}"/>
                </a:ext>
              </a:extLst>
            </p:cNvPr>
            <p:cNvSpPr/>
            <p:nvPr/>
          </p:nvSpPr>
          <p:spPr>
            <a:xfrm>
              <a:off x="2530407" y="2334296"/>
              <a:ext cx="2329692" cy="304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A33C04-5265-3D4E-9E19-F72D03A6B838}"/>
                </a:ext>
              </a:extLst>
            </p:cNvPr>
            <p:cNvSpPr/>
            <p:nvPr/>
          </p:nvSpPr>
          <p:spPr>
            <a:xfrm>
              <a:off x="3343554" y="4932869"/>
              <a:ext cx="1981200" cy="304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412D727-A112-DE40-A65B-5928B5855F86}"/>
                </a:ext>
              </a:extLst>
            </p:cNvPr>
            <p:cNvSpPr/>
            <p:nvPr/>
          </p:nvSpPr>
          <p:spPr>
            <a:xfrm>
              <a:off x="5299702" y="3107885"/>
              <a:ext cx="1981200" cy="304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24C02B0-EEDA-EF44-A8B5-979EDC002934}"/>
                </a:ext>
              </a:extLst>
            </p:cNvPr>
            <p:cNvSpPr/>
            <p:nvPr/>
          </p:nvSpPr>
          <p:spPr>
            <a:xfrm>
              <a:off x="7491011" y="4945395"/>
              <a:ext cx="1981200" cy="304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5A3EA4D-6A36-C74B-A178-55ADAA4C9388}"/>
                </a:ext>
              </a:extLst>
            </p:cNvPr>
            <p:cNvSpPr/>
            <p:nvPr/>
          </p:nvSpPr>
          <p:spPr>
            <a:xfrm>
              <a:off x="3345642" y="5198003"/>
              <a:ext cx="1981200" cy="304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09B27A9-F919-BC44-B8C0-77FCA4E2AB01}"/>
              </a:ext>
            </a:extLst>
          </p:cNvPr>
          <p:cNvSpPr/>
          <p:nvPr/>
        </p:nvSpPr>
        <p:spPr>
          <a:xfrm>
            <a:off x="8334110" y="1408130"/>
            <a:ext cx="3091542" cy="105591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you should be doing on your own!</a:t>
            </a:r>
          </a:p>
        </p:txBody>
      </p:sp>
    </p:spTree>
    <p:extLst>
      <p:ext uri="{BB962C8B-B14F-4D97-AF65-F5344CB8AC3E}">
        <p14:creationId xmlns:p14="http://schemas.microsoft.com/office/powerpoint/2010/main" val="4087843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6FD3-7E3C-C849-901D-F0716760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62" y="898119"/>
            <a:ext cx="10959930" cy="519860"/>
          </a:xfrm>
        </p:spPr>
        <p:txBody>
          <a:bodyPr>
            <a:normAutofit fontScale="90000"/>
          </a:bodyPr>
          <a:lstStyle/>
          <a:p>
            <a:r>
              <a:rPr lang="en-US" dirty="0"/>
              <a:t>Myths of Tech Recruiting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9960F-5414-884B-B95C-8B76FDF3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327" y="1989523"/>
            <a:ext cx="10959930" cy="365363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 You don’t need to network for tech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You don’t need to worry about tech recruiting until January or 		later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1CABA8-BBAE-3F43-B13B-430C7B4263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7" y="1989522"/>
            <a:ext cx="1716313" cy="1716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E9409B-6220-054E-A3C9-3CE17CB9A2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7" y="4036036"/>
            <a:ext cx="1716313" cy="171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16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D612D-C2F3-D341-BEF1-6F55F2716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BTC Liaisons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9CC09-0D6D-9B4A-8658-E537D4BA9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Shadow and learn from current BTC VPs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Take an active role assisting and planning events for the BTC</a:t>
            </a:r>
          </a:p>
          <a:p>
            <a:endParaRPr lang="en-US" dirty="0"/>
          </a:p>
          <a:p>
            <a:r>
              <a:rPr lang="en-US" dirty="0"/>
              <a:t>Demonstrate your interest in tech and get more exposure to employers as a leader in the organization</a:t>
            </a:r>
          </a:p>
          <a:p>
            <a:endParaRPr lang="en-US" dirty="0"/>
          </a:p>
          <a:p>
            <a:r>
              <a:rPr lang="en-US" dirty="0"/>
              <a:t>Application information will be shared early next week</a:t>
            </a:r>
          </a:p>
          <a:p>
            <a:endParaRPr lang="en-US" dirty="0"/>
          </a:p>
          <a:p>
            <a:r>
              <a:rPr lang="en-US" dirty="0"/>
              <a:t>If you are interested, schedule a coffee chat with the corresponding VP and learn more about the position and expectations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522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D14C8-0106-1D4F-9970-D6B99BA88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BTC Calendar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4386F6-477D-5D4E-99F8-B4EDCAC18C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509359"/>
              </p:ext>
            </p:extLst>
          </p:nvPr>
        </p:nvGraphicFramePr>
        <p:xfrm>
          <a:off x="626327" y="1493811"/>
          <a:ext cx="8191102" cy="507871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59749">
                  <a:extLst>
                    <a:ext uri="{9D8B030D-6E8A-4147-A177-3AD203B41FA5}">
                      <a16:colId xmlns:a16="http://schemas.microsoft.com/office/drawing/2014/main" val="690110921"/>
                    </a:ext>
                  </a:extLst>
                </a:gridCol>
                <a:gridCol w="7231353">
                  <a:extLst>
                    <a:ext uri="{9D8B030D-6E8A-4147-A177-3AD203B41FA5}">
                      <a16:colId xmlns:a16="http://schemas.microsoft.com/office/drawing/2014/main" val="599768204"/>
                    </a:ext>
                  </a:extLst>
                </a:gridCol>
              </a:tblGrid>
              <a:tr h="1866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Date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Title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786709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20-Aug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>
                          <a:effectLst/>
                        </a:rPr>
                        <a:t>Career Lab Overview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extLst>
                  <a:ext uri="{0D108BD9-81ED-4DB2-BD59-A6C34878D82A}">
                    <a16:rowId xmlns:a16="http://schemas.microsoft.com/office/drawing/2014/main" val="2913928670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22-Aug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Career Club Kick-Off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343084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>
                          <a:effectLst/>
                        </a:rPr>
                        <a:t>24-Aug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>
                          <a:effectLst/>
                        </a:rPr>
                        <a:t>MBASA Activity Fair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extLst>
                  <a:ext uri="{0D108BD9-81ED-4DB2-BD59-A6C34878D82A}">
                    <a16:rowId xmlns:a16="http://schemas.microsoft.com/office/drawing/2014/main" val="885277119"/>
                  </a:ext>
                </a:extLst>
              </a:tr>
              <a:tr h="18909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>
                          <a:effectLst/>
                        </a:rPr>
                        <a:t>27-Aug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15580" marB="1558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Company Presentation and Office Hours Best Practices, BTC 2Y Recruiting Panel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extLst>
                  <a:ext uri="{0D108BD9-81ED-4DB2-BD59-A6C34878D82A}">
                    <a16:rowId xmlns:a16="http://schemas.microsoft.com/office/drawing/2014/main" val="318047960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29-Aug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BTC, Ops </a:t>
                      </a:r>
                      <a:r>
                        <a:rPr lang="en-US" sz="1050" b="1" u="none" strike="noStrike" dirty="0" err="1">
                          <a:effectLst/>
                        </a:rPr>
                        <a:t>Mgmt</a:t>
                      </a:r>
                      <a:r>
                        <a:rPr lang="en-US" sz="1050" b="1" u="none" strike="noStrike" dirty="0">
                          <a:effectLst/>
                        </a:rPr>
                        <a:t>, GM Networking Night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232948"/>
                  </a:ext>
                </a:extLst>
              </a:tr>
              <a:tr h="35005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10-Sep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Networking Forum &amp; Diversity Conference Prep (Resume Walk and Pitch Practice)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extLst>
                  <a:ext uri="{0D108BD9-81ED-4DB2-BD59-A6C34878D82A}">
                    <a16:rowId xmlns:a16="http://schemas.microsoft.com/office/drawing/2014/main" val="2581812850"/>
                  </a:ext>
                </a:extLst>
              </a:tr>
              <a:tr h="35005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>
                          <a:effectLst/>
                        </a:rPr>
                        <a:t>17-Sep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Informational Call Best Practices &amp; Preparing Cover Letters (workshop focused on Tech Recruiting)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601773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>
                          <a:effectLst/>
                        </a:rPr>
                        <a:t>24-Sep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Realities of Tech Recruiting with Jeremy </a:t>
                      </a:r>
                      <a:r>
                        <a:rPr lang="en-US" sz="1050" b="1" u="none" strike="noStrike" dirty="0" err="1">
                          <a:effectLst/>
                        </a:rPr>
                        <a:t>Schifeling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35794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>
                          <a:effectLst/>
                        </a:rPr>
                        <a:t>1-Oct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Exploring Roles in Tech with Jeremy </a:t>
                      </a:r>
                      <a:r>
                        <a:rPr lang="en-US" sz="1050" b="1" u="none" strike="noStrike" dirty="0" err="1">
                          <a:effectLst/>
                        </a:rPr>
                        <a:t>Schifeling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347920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>
                          <a:effectLst/>
                        </a:rPr>
                        <a:t>Week of 8-Oct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Making the Most of the Career Trek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extLst>
                  <a:ext uri="{0D108BD9-81ED-4DB2-BD59-A6C34878D82A}">
                    <a16:rowId xmlns:a16="http://schemas.microsoft.com/office/drawing/2014/main" val="1018204979"/>
                  </a:ext>
                </a:extLst>
              </a:tr>
              <a:tr h="35005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8-Oct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Off-Campus Recruiting for Tech Part 1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298928"/>
                  </a:ext>
                </a:extLst>
              </a:tr>
              <a:tr h="17345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>
                          <a:effectLst/>
                        </a:rPr>
                        <a:t>15-Oct to 19-Oct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WEST COAST TREK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892715"/>
                  </a:ext>
                </a:extLst>
              </a:tr>
              <a:tr h="35005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22-Oct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Off-Campus Recruiting for Tech Part 2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890049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29-Oct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Intro to Tech Interviews (Behavioral, Casing)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948018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5-Nov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>
                          <a:effectLst/>
                        </a:rPr>
                        <a:t>Teaching Tech - Session 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extLst>
                  <a:ext uri="{0D108BD9-81ED-4DB2-BD59-A6C34878D82A}">
                    <a16:rowId xmlns:a16="http://schemas.microsoft.com/office/drawing/2014/main" val="2265619966"/>
                  </a:ext>
                </a:extLst>
              </a:tr>
              <a:tr h="35005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12-Nov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Tech Casing Overview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783466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19-Nov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>
                          <a:effectLst/>
                        </a:rPr>
                        <a:t>Behavioral Interviewing Workshop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38348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26-Nov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>
                          <a:effectLst/>
                        </a:rPr>
                        <a:t>Tech Casing Workshop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20494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30-Nov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u="none" strike="noStrike" dirty="0">
                          <a:effectLst/>
                        </a:rPr>
                        <a:t>Lewis Lin-Prep for Product Management and Product Marketing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661828"/>
                  </a:ext>
                </a:extLst>
              </a:tr>
              <a:tr h="1866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3-Dec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>
                          <a:effectLst/>
                        </a:rPr>
                        <a:t>Teaching Tech - Session 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extLst>
                  <a:ext uri="{0D108BD9-81ED-4DB2-BD59-A6C34878D82A}">
                    <a16:rowId xmlns:a16="http://schemas.microsoft.com/office/drawing/2014/main" val="2582515850"/>
                  </a:ext>
                </a:extLst>
              </a:tr>
              <a:tr h="35005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10-Dec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u="none" strike="noStrike" dirty="0">
                          <a:effectLst/>
                        </a:rPr>
                        <a:t>Maximize Your Winter Break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0" marR="7790" marT="7790" marB="0"/>
                </a:tc>
                <a:extLst>
                  <a:ext uri="{0D108BD9-81ED-4DB2-BD59-A6C34878D82A}">
                    <a16:rowId xmlns:a16="http://schemas.microsoft.com/office/drawing/2014/main" val="22066066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AE601FE-BBDA-4E44-9725-197DE189C9A9}"/>
              </a:ext>
            </a:extLst>
          </p:cNvPr>
          <p:cNvSpPr txBox="1"/>
          <p:nvPr/>
        </p:nvSpPr>
        <p:spPr>
          <a:xfrm>
            <a:off x="8987246" y="1493811"/>
            <a:ext cx="2795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BTC Career Labs will be held in McColl 2250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38C831-9B87-6E46-81A8-561438F20421}"/>
              </a:ext>
            </a:extLst>
          </p:cNvPr>
          <p:cNvSpPr txBox="1"/>
          <p:nvPr/>
        </p:nvSpPr>
        <p:spPr>
          <a:xfrm>
            <a:off x="8987246" y="2760636"/>
            <a:ext cx="2795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Local Career Treks will be held on Fridays </a:t>
            </a:r>
            <a:r>
              <a:rPr lang="en-US" dirty="0" err="1"/>
              <a:t>thoughout</a:t>
            </a:r>
            <a:r>
              <a:rPr lang="en-US" dirty="0"/>
              <a:t> Mod I, II</a:t>
            </a:r>
          </a:p>
        </p:txBody>
      </p:sp>
    </p:spTree>
    <p:extLst>
      <p:ext uri="{BB962C8B-B14F-4D97-AF65-F5344CB8AC3E}">
        <p14:creationId xmlns:p14="http://schemas.microsoft.com/office/powerpoint/2010/main" val="14616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BFE90-7AC2-C14D-8A29-454BB0322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Steps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FB2815-80F6-0D4F-A803-31061C26E8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5706"/>
              </p:ext>
            </p:extLst>
          </p:nvPr>
        </p:nvGraphicFramePr>
        <p:xfrm>
          <a:off x="626327" y="1610916"/>
          <a:ext cx="8128000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4033270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84131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Time/Date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1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5-6 PM August 22</a:t>
                      </a:r>
                      <a:r>
                        <a:rPr lang="en-US" baseline="30000" dirty="0"/>
                        <a:t>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Career Mentor Meet and Greet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76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6-8 PM August 22</a:t>
                      </a:r>
                      <a:r>
                        <a:rPr lang="en-US" baseline="30000" dirty="0"/>
                        <a:t>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Career Club Kick-Off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90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5-7 PM August 23</a:t>
                      </a:r>
                      <a:r>
                        <a:rPr lang="en-US" baseline="30000" dirty="0"/>
                        <a:t>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Activity Fair and Club Sign-Up (be sure to sign up for the BTC mailing list!)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41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12:30-2PM August 27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 Tech Career Lab: Company Presentation and Office Hours plus 2Y Panel on Tech Recruiting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71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5-7PM August 29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Club Kick-Off with Ops </a:t>
                      </a:r>
                      <a:r>
                        <a:rPr lang="en-US" dirty="0" err="1"/>
                        <a:t>Mgmt</a:t>
                      </a:r>
                      <a:r>
                        <a:rPr lang="en-US" dirty="0"/>
                        <a:t> and General Management Club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71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8-10PM August 29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Networking Night @ Might as Well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8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August 31</a:t>
                      </a:r>
                      <a:r>
                        <a:rPr lang="en-US" baseline="30000" dirty="0"/>
                        <a:t>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BTC Liaison Applications Due!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359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291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6600" b="1"/>
              <a:t>Questions?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28665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8015</TotalTime>
  <Words>1622</Words>
  <Application>Microsoft Macintosh PowerPoint</Application>
  <PresentationFormat>Widescreen</PresentationFormat>
  <Paragraphs>346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Noto Sans Symbols</vt:lpstr>
      <vt:lpstr>Verdana</vt:lpstr>
      <vt:lpstr>Wingdings</vt:lpstr>
      <vt:lpstr>Office Theme</vt:lpstr>
      <vt:lpstr>Intro to the BTC &amp; Tech Recruiting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Role of BTC in Tech Recruiting</vt:lpstr>
      <vt:lpstr>Locations for Tech Internships | Total 58 Internships</vt:lpstr>
      <vt:lpstr>Tech Recruiting Timeline</vt:lpstr>
      <vt:lpstr>Tech Recruiting Timeline</vt:lpstr>
      <vt:lpstr>Myths of Tech Recruiting</vt:lpstr>
      <vt:lpstr>BTC Liaisons</vt:lpstr>
      <vt:lpstr>BTC Calendar</vt:lpstr>
      <vt:lpstr>Next Steps</vt:lpstr>
      <vt:lpstr>PowerPoint Presentation</vt:lpstr>
    </vt:vector>
  </TitlesOfParts>
  <Company>UNC - Kenan-Flagler Business School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Burleson, Dustin</dc:creator>
  <cp:lastModifiedBy>Emily McAdams</cp:lastModifiedBy>
  <cp:revision>113</cp:revision>
  <cp:lastPrinted>2018-04-05T15:06:50Z</cp:lastPrinted>
  <dcterms:created xsi:type="dcterms:W3CDTF">2017-09-28T20:39:56Z</dcterms:created>
  <dcterms:modified xsi:type="dcterms:W3CDTF">2018-08-22T20:48:36Z</dcterms:modified>
</cp:coreProperties>
</file>